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3"/>
  </p:notesMasterIdLst>
  <p:handoutMasterIdLst>
    <p:handoutMasterId r:id="rId24"/>
  </p:handoutMasterIdLst>
  <p:sldIdLst>
    <p:sldId id="394" r:id="rId3"/>
    <p:sldId id="466" r:id="rId4"/>
    <p:sldId id="500" r:id="rId5"/>
    <p:sldId id="562" r:id="rId6"/>
    <p:sldId id="586" r:id="rId7"/>
    <p:sldId id="587" r:id="rId8"/>
    <p:sldId id="588" r:id="rId9"/>
    <p:sldId id="594" r:id="rId10"/>
    <p:sldId id="589" r:id="rId11"/>
    <p:sldId id="590" r:id="rId12"/>
    <p:sldId id="592" r:id="rId13"/>
    <p:sldId id="598" r:id="rId14"/>
    <p:sldId id="575" r:id="rId15"/>
    <p:sldId id="595" r:id="rId16"/>
    <p:sldId id="596" r:id="rId17"/>
    <p:sldId id="599" r:id="rId18"/>
    <p:sldId id="561" r:id="rId19"/>
    <p:sldId id="518" r:id="rId20"/>
    <p:sldId id="352" r:id="rId21"/>
    <p:sldId id="393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Cookies" id="{EC79756F-24AF-4D7E-A575-6574611C49B3}">
          <p14:sldIdLst>
            <p14:sldId id="562"/>
            <p14:sldId id="586"/>
            <p14:sldId id="587"/>
            <p14:sldId id="588"/>
            <p14:sldId id="594"/>
            <p14:sldId id="589"/>
            <p14:sldId id="590"/>
            <p14:sldId id="592"/>
            <p14:sldId id="598"/>
          </p14:sldIdLst>
        </p14:section>
        <p14:section name="Sessions" id="{17CF3466-1610-4817-8704-570FABB5D120}">
          <p14:sldIdLst>
            <p14:sldId id="575"/>
            <p14:sldId id="595"/>
            <p14:sldId id="596"/>
            <p14:sldId id="599"/>
          </p14:sldIdLst>
        </p14:section>
        <p14:section name="Conclusion" id="{CAD93B16-9430-4CD6-BD17-69844E1E5D8E}">
          <p14:sldIdLst>
            <p14:sldId id="561"/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0" autoAdjust="0"/>
    <p:restoredTop sz="94595" autoAdjust="0"/>
  </p:normalViewPr>
  <p:slideViewPr>
    <p:cSldViewPr>
      <p:cViewPr varScale="1">
        <p:scale>
          <a:sx n="82" d="100"/>
          <a:sy n="82" d="100"/>
        </p:scale>
        <p:origin x="66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03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infragistic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xample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/>
          </a:bodyPr>
          <a:lstStyle/>
          <a:p>
            <a:r>
              <a:rPr lang="en-US" dirty="0"/>
              <a:t>State Management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48331" y="1812064"/>
            <a:ext cx="8125251" cy="778736"/>
          </a:xfrm>
        </p:spPr>
        <p:txBody>
          <a:bodyPr>
            <a:normAutofit/>
          </a:bodyPr>
          <a:lstStyle/>
          <a:p>
            <a:r>
              <a:rPr lang="en-US" b="1" dirty="0"/>
              <a:t>Cookies, Sessions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587804">
            <a:off x="5161930" y="3675657"/>
            <a:ext cx="196098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/>
              <a:t>State </a:t>
            </a:r>
            <a:br>
              <a:rPr lang="en-US" dirty="0"/>
            </a:br>
            <a:r>
              <a:rPr lang="en-US" dirty="0"/>
              <a:t>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36" y="3844915"/>
            <a:ext cx="2459766" cy="2459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12" y="3912252"/>
            <a:ext cx="1950461" cy="19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your Cookies (2)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1" y="2667000"/>
            <a:ext cx="11066211" cy="2231424"/>
          </a:xfrm>
          <a:prstGeom prst="rect">
            <a:avLst/>
          </a:prstGeom>
        </p:spPr>
      </p:pic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198812" y="2352261"/>
            <a:ext cx="1219200" cy="457200"/>
          </a:xfrm>
          <a:prstGeom prst="wedgeRoundRectCallout">
            <a:avLst>
              <a:gd name="adj1" fmla="val -31616"/>
              <a:gd name="adj2" fmla="val 905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826096" y="4905082"/>
            <a:ext cx="1219200" cy="457200"/>
          </a:xfrm>
          <a:prstGeom prst="wedgeRoundRectCallout">
            <a:avLst>
              <a:gd name="adj1" fmla="val -24279"/>
              <a:gd name="adj2" fmla="val -768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Value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423706" y="2438400"/>
            <a:ext cx="1219200" cy="457200"/>
          </a:xfrm>
          <a:prstGeom prst="wedgeRoundRectCallout">
            <a:avLst>
              <a:gd name="adj1" fmla="val -42214"/>
              <a:gd name="adj2" fmla="val 687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9465364" y="2551044"/>
            <a:ext cx="1981200" cy="457200"/>
          </a:xfrm>
          <a:prstGeom prst="wedgeRoundRectCallout">
            <a:avLst>
              <a:gd name="adj1" fmla="val -14434"/>
              <a:gd name="adj2" fmla="val 861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Created 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7923212" y="5127024"/>
            <a:ext cx="2754071" cy="457200"/>
          </a:xfrm>
          <a:prstGeom prst="wedgeRoundRectCallout">
            <a:avLst>
              <a:gd name="adj1" fmla="val -32465"/>
              <a:gd name="adj2" fmla="val -877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Last accessed 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4" y="1151121"/>
            <a:ext cx="11925397" cy="5570355"/>
          </a:xfrm>
        </p:spPr>
        <p:txBody>
          <a:bodyPr/>
          <a:lstStyle/>
          <a:p>
            <a:r>
              <a:rPr lang="en-US" dirty="0"/>
              <a:t>Cookies stored by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external party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Party Cookies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943838" y="306877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122612" y="3950115"/>
            <a:ext cx="633395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20565" y="3330388"/>
            <a:ext cx="259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Cookie transfer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5" y="3708830"/>
            <a:ext cx="2020543" cy="1660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94" y="5450072"/>
            <a:ext cx="709891" cy="7098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5460866"/>
            <a:ext cx="705707" cy="7057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33" y="5408722"/>
            <a:ext cx="771119" cy="771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5" y="3800695"/>
            <a:ext cx="1870776" cy="112084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122612" y="4250307"/>
            <a:ext cx="6467271" cy="7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593128" y="1904622"/>
            <a:ext cx="5243495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http://stackoverflow.com/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58919" y="2326752"/>
            <a:ext cx="778978" cy="4155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991854" y="2376024"/>
            <a:ext cx="759718" cy="3865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45" y="5037590"/>
            <a:ext cx="2500463" cy="14518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83" y="3273096"/>
            <a:ext cx="1433331" cy="143333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36645" y="2872272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56570" y="4845641"/>
            <a:ext cx="186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Third Party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3122612" y="4673762"/>
            <a:ext cx="6014033" cy="7871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1"/>
          </p:cNvCxnSpPr>
          <p:nvPr/>
        </p:nvCxnSpPr>
        <p:spPr>
          <a:xfrm>
            <a:off x="3122612" y="4956450"/>
            <a:ext cx="6014033" cy="8070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481870">
            <a:off x="5275689" y="4555688"/>
            <a:ext cx="259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Cookie transfer</a:t>
            </a:r>
          </a:p>
        </p:txBody>
      </p:sp>
    </p:spTree>
    <p:extLst>
      <p:ext uri="{BB962C8B-B14F-4D97-AF65-F5344CB8AC3E}">
        <p14:creationId xmlns:p14="http://schemas.microsoft.com/office/powerpoint/2010/main" val="94738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4" grpId="0" animBg="1"/>
      <p:bldP spid="28" grpId="0"/>
      <p:bldP spid="29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Custom-made Cookie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03212" y="2659082"/>
            <a:ext cx="115062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Cookie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Cookie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name,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value)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{this.Name = name;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Value = value;}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Name {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Value {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</a:p>
          <a:p>
            <a:r>
              <a:rPr lang="en-US" dirty="0"/>
              <a:t> 	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ToString()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		=&gt; $"{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.Name}={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.Value}";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98612" y="1533203"/>
            <a:ext cx="9372600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Environment.GetEnvironmentVariable("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HTTP_COOKIE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7328012" y="846752"/>
            <a:ext cx="2438400" cy="457200"/>
          </a:xfrm>
          <a:prstGeom prst="wedgeRoundRectCallout">
            <a:avLst>
              <a:gd name="adj1" fmla="val -31616"/>
              <a:gd name="adj2" fmla="val 905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HTTP Variable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923212" y="2212851"/>
            <a:ext cx="3429000" cy="987549"/>
          </a:xfrm>
          <a:prstGeom prst="wedgeRoundRectCallout">
            <a:avLst>
              <a:gd name="adj1" fmla="val -63781"/>
              <a:gd name="adj2" fmla="val 372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Example of a Cookie class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Sessions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57" y="3048000"/>
            <a:ext cx="9938916" cy="2874893"/>
          </a:xfrm>
        </p:spPr>
      </p:pic>
    </p:spTree>
    <p:extLst>
      <p:ext uri="{BB962C8B-B14F-4D97-AF65-F5344CB8AC3E}">
        <p14:creationId xmlns:p14="http://schemas.microsoft.com/office/powerpoint/2010/main" val="3558222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session is a way to store information to be used across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pages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Sessions?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3694937"/>
            <a:ext cx="1785990" cy="178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9013" y="3269974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538" y="5398997"/>
            <a:ext cx="874252" cy="8742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35" y="3962400"/>
            <a:ext cx="874252" cy="8742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35" y="2771450"/>
            <a:ext cx="874252" cy="8742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48" y="3962400"/>
            <a:ext cx="874252" cy="874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12829" y="3296076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0323" y="2946966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/login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8771" y="4137916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/home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48186" y="5574513"/>
            <a:ext cx="1729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/products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6147" y="5008776"/>
            <a:ext cx="175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user:</a:t>
            </a:r>
            <a:r>
              <a:rPr lang="en-US" sz="2800" dirty="0"/>
              <a:t> Teo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356386" y="3649917"/>
            <a:ext cx="1221858" cy="4967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09055" y="4447601"/>
            <a:ext cx="2009227" cy="115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340919" y="4399526"/>
            <a:ext cx="1255478" cy="334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352583" y="4722394"/>
            <a:ext cx="1243814" cy="54799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4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with Cookies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30" y="3033915"/>
            <a:ext cx="1785990" cy="178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1931" y="260895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85" y="3715751"/>
            <a:ext cx="874252" cy="874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231366" y="3129882"/>
            <a:ext cx="132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06626" y="1851013"/>
            <a:ext cx="1889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Cookie {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name: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sid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value: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5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28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96376" y="3115549"/>
            <a:ext cx="770771" cy="1907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851013"/>
            <a:ext cx="777817" cy="7778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4357600"/>
            <a:ext cx="777817" cy="77781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406625" y="4280118"/>
            <a:ext cx="18897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Cookie {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name: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sid</a:t>
            </a:r>
            <a:br>
              <a:rPr lang="en-US" sz="2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/>
              <a:t>value: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7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28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427412" y="4591677"/>
            <a:ext cx="762000" cy="2851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9574811" y="1612365"/>
            <a:ext cx="1787869" cy="1988470"/>
          </a:xfrm>
          <a:prstGeom prst="roundRect">
            <a:avLst/>
          </a:prstGeom>
          <a:solidFill>
            <a:srgbClr val="6B85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000" dirty="0"/>
            </a:br>
            <a:r>
              <a:rPr lang="en-US" sz="2000" dirty="0"/>
              <a:t>sid 5 {</a:t>
            </a:r>
            <a:br>
              <a:rPr lang="en-US" sz="2000" dirty="0"/>
            </a:br>
            <a:r>
              <a:rPr lang="en-US" sz="2000" dirty="0"/>
              <a:t>  uid: 101</a:t>
            </a:r>
            <a:br>
              <a:rPr lang="en-US" sz="2000" dirty="0"/>
            </a:br>
            <a:r>
              <a:rPr lang="en-US" sz="2000" dirty="0"/>
              <a:t>}</a:t>
            </a:r>
          </a:p>
          <a:p>
            <a:r>
              <a:rPr lang="en-US" sz="2000" dirty="0"/>
              <a:t>sid 7 {</a:t>
            </a:r>
            <a:br>
              <a:rPr lang="en-US" sz="2000" dirty="0"/>
            </a:br>
            <a:r>
              <a:rPr lang="en-US" sz="2000" dirty="0"/>
              <a:t>  uid: 102</a:t>
            </a:r>
            <a:br>
              <a:rPr lang="en-US" sz="2000" dirty="0"/>
            </a:br>
            <a:r>
              <a:rPr lang="en-US" sz="2000" dirty="0"/>
              <a:t>}</a:t>
            </a:r>
          </a:p>
          <a:p>
            <a:endParaRPr lang="en-US" dirty="0"/>
          </a:p>
        </p:txBody>
      </p:sp>
      <p:sp>
        <p:nvSpPr>
          <p:cNvPr id="45" name="Can 44"/>
          <p:cNvSpPr/>
          <p:nvPr/>
        </p:nvSpPr>
        <p:spPr>
          <a:xfrm>
            <a:off x="9773245" y="4591677"/>
            <a:ext cx="1425604" cy="1848029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uid  name</a:t>
            </a:r>
            <a:br>
              <a:rPr lang="en-US" dirty="0"/>
            </a:br>
            <a:r>
              <a:rPr lang="en-US" dirty="0"/>
              <a:t>101 Teo</a:t>
            </a:r>
          </a:p>
          <a:p>
            <a:r>
              <a:rPr lang="en-US" dirty="0"/>
              <a:t>102 Bojo</a:t>
            </a:r>
            <a:endParaRPr lang="bg-BG" dirty="0"/>
          </a:p>
        </p:txBody>
      </p:sp>
      <p:sp>
        <p:nvSpPr>
          <p:cNvPr id="48" name="TextBox 47"/>
          <p:cNvSpPr txBox="1"/>
          <p:nvPr/>
        </p:nvSpPr>
        <p:spPr>
          <a:xfrm>
            <a:off x="9424132" y="1099527"/>
            <a:ext cx="239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Session Store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75813" y="4034076"/>
            <a:ext cx="1686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333632" y="2412079"/>
            <a:ext cx="2933159" cy="9169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8378647" y="3391492"/>
            <a:ext cx="977658" cy="38670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8181786" y="4819905"/>
            <a:ext cx="1371380" cy="6957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6333632" y="4495800"/>
            <a:ext cx="3085727" cy="15565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3150378" y="3362980"/>
            <a:ext cx="788686" cy="2214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92298" y="4869776"/>
            <a:ext cx="818232" cy="3075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20538612">
            <a:off x="6896233" y="2374671"/>
            <a:ext cx="146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Validate</a:t>
            </a:r>
          </a:p>
        </p:txBody>
      </p:sp>
      <p:sp>
        <p:nvSpPr>
          <p:cNvPr id="75" name="TextBox 74"/>
          <p:cNvSpPr txBox="1"/>
          <p:nvPr/>
        </p:nvSpPr>
        <p:spPr>
          <a:xfrm rot="1607758">
            <a:off x="8199816" y="4647293"/>
            <a:ext cx="150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data</a:t>
            </a:r>
          </a:p>
        </p:txBody>
      </p:sp>
      <p:sp>
        <p:nvSpPr>
          <p:cNvPr id="76" name="TextBox 75"/>
          <p:cNvSpPr txBox="1"/>
          <p:nvPr/>
        </p:nvSpPr>
        <p:spPr>
          <a:xfrm rot="1607758">
            <a:off x="5800853" y="5305827"/>
            <a:ext cx="408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Create personal web page</a:t>
            </a:r>
          </a:p>
        </p:txBody>
      </p:sp>
      <p:sp>
        <p:nvSpPr>
          <p:cNvPr id="77" name="TextBox 76"/>
          <p:cNvSpPr txBox="1"/>
          <p:nvPr/>
        </p:nvSpPr>
        <p:spPr>
          <a:xfrm rot="743552">
            <a:off x="3319508" y="2643810"/>
            <a:ext cx="81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</a:t>
            </a:r>
          </a:p>
        </p:txBody>
      </p:sp>
      <p:sp>
        <p:nvSpPr>
          <p:cNvPr id="78" name="TextBox 77"/>
          <p:cNvSpPr txBox="1"/>
          <p:nvPr/>
        </p:nvSpPr>
        <p:spPr>
          <a:xfrm rot="20255812">
            <a:off x="3276332" y="4234189"/>
            <a:ext cx="81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</a:t>
            </a:r>
          </a:p>
        </p:txBody>
      </p:sp>
      <p:sp>
        <p:nvSpPr>
          <p:cNvPr id="79" name="TextBox 78"/>
          <p:cNvSpPr txBox="1"/>
          <p:nvPr/>
        </p:nvSpPr>
        <p:spPr>
          <a:xfrm rot="743552">
            <a:off x="3099786" y="3468852"/>
            <a:ext cx="97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</a:t>
            </a:r>
          </a:p>
        </p:txBody>
      </p:sp>
      <p:sp>
        <p:nvSpPr>
          <p:cNvPr id="81" name="TextBox 80"/>
          <p:cNvSpPr txBox="1"/>
          <p:nvPr/>
        </p:nvSpPr>
        <p:spPr>
          <a:xfrm rot="20255812">
            <a:off x="3623757" y="4968385"/>
            <a:ext cx="89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</a:t>
            </a:r>
          </a:p>
        </p:txBody>
      </p:sp>
    </p:spTree>
    <p:extLst>
      <p:ext uri="{BB962C8B-B14F-4D97-AF65-F5344CB8AC3E}">
        <p14:creationId xmlns:p14="http://schemas.microsoft.com/office/powerpoint/2010/main" val="160631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9" grpId="0"/>
      <p:bldP spid="44" grpId="0" animBg="1"/>
      <p:bldP spid="45" grpId="0" animBg="1"/>
      <p:bldP spid="48" grpId="0"/>
      <p:bldP spid="49" grpId="0"/>
      <p:bldP spid="74" grpId="0"/>
      <p:bldP spid="75" grpId="0"/>
      <p:bldP spid="76" grpId="0"/>
      <p:bldP spid="77" grpId="0"/>
      <p:bldP spid="78" grpId="0"/>
      <p:bldP spid="79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Custom-made Session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93812" y="2057208"/>
            <a:ext cx="8461073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Session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long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Dicitionary&lt;string, string&gt;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pairs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293812" y="1524000"/>
            <a:ext cx="8461073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Session.cs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6211585" y="2819400"/>
            <a:ext cx="2590800" cy="457200"/>
          </a:xfrm>
          <a:prstGeom prst="wedgeRoundRectCallout">
            <a:avLst>
              <a:gd name="adj1" fmla="val -54442"/>
              <a:gd name="adj2" fmla="val -2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Unique id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9404434" y="3585167"/>
            <a:ext cx="2590800" cy="457200"/>
          </a:xfrm>
          <a:prstGeom prst="wedgeRoundRectCallout">
            <a:avLst>
              <a:gd name="adj1" fmla="val -54442"/>
              <a:gd name="adj2" fmla="val -2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Key-value pairs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5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891085"/>
            <a:ext cx="11804821" cy="47321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Cookies </a:t>
            </a:r>
            <a:r>
              <a:rPr lang="en-US" sz="3200" dirty="0"/>
              <a:t>are client based stored information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They are created by web applications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Browser sends them back to the application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Sessions </a:t>
            </a:r>
            <a:r>
              <a:rPr lang="en-US" sz="3200" dirty="0"/>
              <a:t>are server based information that</a:t>
            </a:r>
            <a:br>
              <a:rPr lang="en-US" sz="3200" dirty="0"/>
            </a:br>
            <a:r>
              <a:rPr lang="en-US" sz="3200" dirty="0"/>
              <a:t>is used across multiple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Development Basics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815" y="2285999"/>
            <a:ext cx="11804822" cy="4510141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Cookies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Sessions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6773" y="160020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Cookies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2" y="2405743"/>
            <a:ext cx="9241051" cy="3841637"/>
          </a:xfrm>
        </p:spPr>
      </p:pic>
    </p:spTree>
    <p:extLst>
      <p:ext uri="{BB962C8B-B14F-4D97-AF65-F5344CB8AC3E}">
        <p14:creationId xmlns:p14="http://schemas.microsoft.com/office/powerpoint/2010/main" val="313753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83" y="1151121"/>
            <a:ext cx="11804822" cy="5570355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doesn’t store </a:t>
            </a:r>
            <a:r>
              <a:rPr lang="en-US" dirty="0"/>
              <a:t>information about the requests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is Stateless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2086838" y="253537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58533" y="3416715"/>
            <a:ext cx="3962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30140" y="2860362"/>
            <a:ext cx="88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95" y="3175430"/>
            <a:ext cx="2020543" cy="1660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94" y="4916672"/>
            <a:ext cx="709891" cy="7098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4927466"/>
            <a:ext cx="705707" cy="7057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33" y="4875322"/>
            <a:ext cx="771119" cy="771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55" y="3267295"/>
            <a:ext cx="1870776" cy="11208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75" y="2798770"/>
            <a:ext cx="2263324" cy="22633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44077" y="2514600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383555" y="3987737"/>
            <a:ext cx="3962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04547" y="3459034"/>
            <a:ext cx="107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POST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4376591" y="4568697"/>
            <a:ext cx="3962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930140" y="4045477"/>
            <a:ext cx="102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</a:t>
            </a:r>
          </a:p>
        </p:txBody>
      </p:sp>
      <p:sp>
        <p:nvSpPr>
          <p:cNvPr id="44" name="AutoShape 25"/>
          <p:cNvSpPr>
            <a:spLocks noChangeArrowheads="1"/>
          </p:cNvSpPr>
          <p:nvPr/>
        </p:nvSpPr>
        <p:spPr bwMode="auto">
          <a:xfrm>
            <a:off x="5062391" y="4959286"/>
            <a:ext cx="2590800" cy="457200"/>
          </a:xfrm>
          <a:prstGeom prst="wedgeRoundRectCallout">
            <a:avLst>
              <a:gd name="adj1" fmla="val -8790"/>
              <a:gd name="adj2" fmla="val -899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Not stored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8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2" grpId="0"/>
      <p:bldP spid="41" grpId="0"/>
      <p:bldP spid="43" grpId="0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4" y="1151121"/>
            <a:ext cx="11925397" cy="5570355"/>
          </a:xfrm>
        </p:spPr>
        <p:txBody>
          <a:bodyPr/>
          <a:lstStyle/>
          <a:p>
            <a:r>
              <a:rPr lang="en-US" dirty="0"/>
              <a:t>A small file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applications embeds on the user's computer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Cookies?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565008" y="303749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36107" y="4572000"/>
            <a:ext cx="648250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63344" y="4034689"/>
            <a:ext cx="6068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HTTP/1.1 200 OK Set-Cookie: </a:t>
            </a:r>
            <a:r>
              <a:rPr lang="en-US" sz="2800" dirty="0" err="1"/>
              <a:t>lang</a:t>
            </a:r>
            <a:r>
              <a:rPr lang="en-US" sz="2800" dirty="0"/>
              <a:t>=</a:t>
            </a:r>
            <a:r>
              <a:rPr lang="en-US" sz="2800" dirty="0" err="1"/>
              <a:t>en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5" y="3677543"/>
            <a:ext cx="2020543" cy="1660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64" y="5418785"/>
            <a:ext cx="709891" cy="7098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2" y="5429579"/>
            <a:ext cx="705707" cy="7057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03" y="5377435"/>
            <a:ext cx="771119" cy="771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5" y="3769408"/>
            <a:ext cx="1870776" cy="11208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62" y="3332170"/>
            <a:ext cx="2263324" cy="22633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426164" y="3048000"/>
            <a:ext cx="2748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670317" y="2033992"/>
            <a:ext cx="4506666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http://www.oracle.com/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736107" y="2456122"/>
            <a:ext cx="778978" cy="4155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37253" y="2485137"/>
            <a:ext cx="759718" cy="3865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73158" y="3769408"/>
            <a:ext cx="652165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63263" y="3221562"/>
            <a:ext cx="473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</a:t>
            </a:r>
            <a:r>
              <a:rPr lang="en-US" sz="2800" dirty="0">
                <a:hlinkClick r:id="rId8"/>
              </a:rPr>
              <a:t>www.example.bg</a:t>
            </a:r>
            <a:r>
              <a:rPr lang="en-US" sz="2800" dirty="0"/>
              <a:t> HTTP/1.1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770558" y="5242840"/>
            <a:ext cx="652165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63263" y="4768389"/>
            <a:ext cx="4739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</a:t>
            </a:r>
            <a:r>
              <a:rPr lang="en-US" sz="2800" dirty="0">
                <a:hlinkClick r:id="rId8"/>
              </a:rPr>
              <a:t>www.example.bg</a:t>
            </a:r>
            <a:r>
              <a:rPr lang="en-US" sz="2800" dirty="0"/>
              <a:t> HTTP/1.1</a:t>
            </a:r>
            <a:br>
              <a:rPr lang="en-US" sz="2800" dirty="0"/>
            </a:br>
            <a:r>
              <a:rPr lang="en-US" sz="2800" dirty="0"/>
              <a:t>Cookie: </a:t>
            </a:r>
            <a:r>
              <a:rPr lang="en-US" sz="2800" dirty="0" err="1"/>
              <a:t>lang</a:t>
            </a:r>
            <a:r>
              <a:rPr lang="en-US" sz="2800" dirty="0"/>
              <a:t>=</a:t>
            </a:r>
            <a:r>
              <a:rPr lang="en-US" sz="2800" dirty="0" err="1"/>
              <a:t>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96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2" grpId="0"/>
      <p:bldP spid="24" grpId="0" animBg="1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Example</a:t>
            </a:r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447800"/>
            <a:ext cx="10609953" cy="4530668"/>
          </a:xfrm>
          <a:prstGeom prst="rect">
            <a:avLst/>
          </a:prstGeom>
        </p:spPr>
      </p:pic>
      <p:sp>
        <p:nvSpPr>
          <p:cNvPr id="23" name="AutoShape 25"/>
          <p:cNvSpPr>
            <a:spLocks noChangeArrowheads="1"/>
          </p:cNvSpPr>
          <p:nvPr/>
        </p:nvSpPr>
        <p:spPr bwMode="auto">
          <a:xfrm>
            <a:off x="6780212" y="2362200"/>
            <a:ext cx="1219200" cy="457200"/>
          </a:xfrm>
          <a:prstGeom prst="wedgeRoundRectCallout">
            <a:avLst>
              <a:gd name="adj1" fmla="val -69116"/>
              <a:gd name="adj2" fmla="val -51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0056812" y="2809461"/>
            <a:ext cx="1219200" cy="457200"/>
          </a:xfrm>
          <a:prstGeom prst="wedgeRoundRectCallout">
            <a:avLst>
              <a:gd name="adj1" fmla="val -69116"/>
              <a:gd name="adj2" fmla="val -51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Value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7008812" y="3200400"/>
            <a:ext cx="1219200" cy="457200"/>
          </a:xfrm>
          <a:prstGeom prst="wedgeRoundRectCallout">
            <a:avLst>
              <a:gd name="adj1" fmla="val -69116"/>
              <a:gd name="adj2" fmla="val -51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7999412" y="3725679"/>
            <a:ext cx="1981200" cy="457200"/>
          </a:xfrm>
          <a:prstGeom prst="wedgeRoundRectCallout">
            <a:avLst>
              <a:gd name="adj1" fmla="val -62594"/>
              <a:gd name="adj2" fmla="val 31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Is secured?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6399212" y="4275725"/>
            <a:ext cx="1981200" cy="457200"/>
          </a:xfrm>
          <a:prstGeom prst="wedgeRoundRectCallout">
            <a:avLst>
              <a:gd name="adj1" fmla="val -63096"/>
              <a:gd name="adj2" fmla="val -2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HTTP only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9465365" y="4628322"/>
            <a:ext cx="1981200" cy="457200"/>
          </a:xfrm>
          <a:prstGeom prst="wedgeRoundRectCallout">
            <a:avLst>
              <a:gd name="adj1" fmla="val -63096"/>
              <a:gd name="adj2" fmla="val -29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Created 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9588741" y="5362282"/>
            <a:ext cx="1734447" cy="457200"/>
          </a:xfrm>
          <a:prstGeom prst="wedgeRoundRectCallout">
            <a:avLst>
              <a:gd name="adj1" fmla="val -57366"/>
              <a:gd name="adj2" fmla="val -486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Expires 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Purpose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45" y="1362332"/>
            <a:ext cx="1171093" cy="117109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21886" y="889511"/>
            <a:ext cx="1263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Cookie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581" y="4190820"/>
            <a:ext cx="1295009" cy="1347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90" y="4053598"/>
            <a:ext cx="1585202" cy="1585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4154204"/>
            <a:ext cx="1383989" cy="138398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008812" y="2667000"/>
            <a:ext cx="2438400" cy="138659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94012" y="2667000"/>
            <a:ext cx="2285969" cy="15238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53791" y="2744636"/>
            <a:ext cx="0" cy="10653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4794" y="5538193"/>
            <a:ext cx="1632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Language settings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52202" y="5669133"/>
            <a:ext cx="3403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Preferences (Remember sign in)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565873" y="5638800"/>
            <a:ext cx="1632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Store</a:t>
            </a:r>
          </a:p>
          <a:p>
            <a:pPr algn="ctr"/>
            <a:r>
              <a:rPr lang="en-US" sz="2800" dirty="0"/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123489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cookies are stored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RDBMS</a:t>
            </a:r>
            <a:r>
              <a:rPr lang="en-US" dirty="0"/>
              <a:t>, usually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SQLite</a:t>
            </a:r>
          </a:p>
          <a:p>
            <a:r>
              <a:rPr lang="en-US" dirty="0"/>
              <a:t>Download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SQLite browser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here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In Mozilla cookies are located here: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Open the file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sqlite browser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your Cookies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024" y="3200400"/>
            <a:ext cx="11277600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C:\Users\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{username}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\AppData\Roaming\Mozilla\Firefox\Profiles\2awcekaj.default\cookies.sqlite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5168001"/>
            <a:ext cx="5709962" cy="145523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436812" y="5638800"/>
            <a:ext cx="1600200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3742</TotalTime>
  <Words>581</Words>
  <Application>Microsoft Office PowerPoint</Application>
  <PresentationFormat>Custom</PresentationFormat>
  <Paragraphs>163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Wingdings 2</vt:lpstr>
      <vt:lpstr>SoftUni 16x9</vt:lpstr>
      <vt:lpstr>State Management</vt:lpstr>
      <vt:lpstr>Table of Contents</vt:lpstr>
      <vt:lpstr>Have a Question?</vt:lpstr>
      <vt:lpstr>Cookies</vt:lpstr>
      <vt:lpstr>HTTP is Stateless</vt:lpstr>
      <vt:lpstr>What are Cookies?</vt:lpstr>
      <vt:lpstr>Cookie Example</vt:lpstr>
      <vt:lpstr>Cookie Purpose</vt:lpstr>
      <vt:lpstr>Examine your Cookies</vt:lpstr>
      <vt:lpstr>Examine your Cookies (2)</vt:lpstr>
      <vt:lpstr>Third Party Cookies</vt:lpstr>
      <vt:lpstr>Custom-made Cookie</vt:lpstr>
      <vt:lpstr>Sessions</vt:lpstr>
      <vt:lpstr>What are Sessions?</vt:lpstr>
      <vt:lpstr>Relation with Cookies</vt:lpstr>
      <vt:lpstr>Custom-made Session</vt:lpstr>
      <vt:lpstr>Summary</vt:lpstr>
      <vt:lpstr>Web Development Basics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Web Development Basics - State Management</dc:title>
  <dc:subject>Java, Bootstrap, Cookies, Sessions</dc:subject>
  <dc:creator>Software University Foundation</dc:creator>
  <cp:keywords>Java, Bootstrap, Cookies, Sessions</cp:keywords>
  <dc:description>https://softuni.bg/courses/java-web-development-basics</dc:description>
  <cp:lastModifiedBy>Божидар Гевечано</cp:lastModifiedBy>
  <cp:revision>172</cp:revision>
  <dcterms:created xsi:type="dcterms:W3CDTF">2014-01-02T17:00:34Z</dcterms:created>
  <dcterms:modified xsi:type="dcterms:W3CDTF">2017-02-01T08:37:24Z</dcterms:modified>
  <cp:category>Java, Bootstrap, Cookies, Sessions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